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72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1349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9140000">
            <a:off x="817112" y="1730403"/>
            <a:ext cx="5648623" cy="1204306"/>
          </a:xfrm>
        </p:spPr>
        <p:txBody>
          <a:bodyPr bIns="9144"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19140000">
            <a:off x="1212277" y="2470925"/>
            <a:ext cx="6511131" cy="329259"/>
          </a:xfrm>
        </p:spPr>
        <p:txBody>
          <a:bodyPr tIns="9144">
            <a:normAutofit/>
          </a:bodyPr>
          <a:lstStyle>
            <a:lvl1pPr marL="0" indent="0" algn="l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4678362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4678362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819399" y="1726737"/>
            <a:ext cx="5650992" cy="1207509"/>
          </a:xfrm>
        </p:spPr>
        <p:txBody>
          <a:bodyPr bIns="9144" anchor="b"/>
          <a:lstStyle>
            <a:lvl1pPr algn="l">
              <a:defRPr kumimoji="0" lang="en-US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 rot="19140000">
            <a:off x="1216152" y="2468304"/>
            <a:ext cx="6510528" cy="329184"/>
          </a:xfrm>
        </p:spPr>
        <p:txBody>
          <a:bodyPr anchor="t">
            <a:normAutofit/>
          </a:bodyPr>
          <a:lstStyle>
            <a:lvl1pPr marL="0" indent="0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00016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9150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00016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00016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ight Triangle 1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ight Triangle 17"/>
          <p:cNvSpPr/>
          <p:nvPr/>
        </p:nvSpPr>
        <p:spPr>
          <a:xfrm rot="5400000">
            <a:off x="433389" y="-433387"/>
            <a:ext cx="6858000" cy="7724778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784930" y="1576103"/>
            <a:ext cx="5212080" cy="1089427"/>
          </a:xfrm>
        </p:spPr>
        <p:txBody>
          <a:bodyPr bIns="0" anchor="b"/>
          <a:lstStyle>
            <a:lvl1pPr algn="l">
              <a:defRPr kumimoji="0" lang="en-US" sz="2800" b="0" i="0" u="none" strike="noStrike" kern="1200" cap="all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9552" y="2618912"/>
            <a:ext cx="3807779" cy="332468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297954" y="2253385"/>
            <a:ext cx="5794760" cy="623314"/>
          </a:xfrm>
        </p:spPr>
        <p:txBody>
          <a:bodyPr>
            <a:normAutofit/>
          </a:bodyPr>
          <a:lstStyle>
            <a:lvl1pPr marL="0" indent="0">
              <a:buNone/>
              <a:defRPr lang="en-US" sz="1400" b="1" kern="1200" dirty="0" smtClean="0">
                <a:solidFill>
                  <a:srgbClr val="FFFFFF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ln>
            <a:solidFill>
              <a:schemeClr val="tx2"/>
            </a:solidFill>
          </a:ln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4"/>
          </p:nvPr>
        </p:nvSpPr>
        <p:spPr>
          <a:xfrm>
            <a:off x="2028825" y="0"/>
            <a:ext cx="7115175" cy="6858000"/>
          </a:xfrm>
          <a:custGeom>
            <a:avLst/>
            <a:gdLst>
              <a:gd name="connsiteX0" fmla="*/ 0 w 7104888"/>
              <a:gd name="connsiteY0" fmla="*/ 0 h 6858000"/>
              <a:gd name="connsiteX1" fmla="*/ 7104888 w 7104888"/>
              <a:gd name="connsiteY1" fmla="*/ 0 h 6858000"/>
              <a:gd name="connsiteX2" fmla="*/ 7104888 w 7104888"/>
              <a:gd name="connsiteY2" fmla="*/ 6858000 h 6858000"/>
              <a:gd name="connsiteX3" fmla="*/ 0 w 7104888"/>
              <a:gd name="connsiteY3" fmla="*/ 6858000 h 6858000"/>
              <a:gd name="connsiteX4" fmla="*/ 0 w 7104888"/>
              <a:gd name="connsiteY4" fmla="*/ 0 h 6858000"/>
              <a:gd name="connsiteX0" fmla="*/ 0 w 7104888"/>
              <a:gd name="connsiteY0" fmla="*/ 0 h 6858000"/>
              <a:gd name="connsiteX1" fmla="*/ 5695188 w 7104888"/>
              <a:gd name="connsiteY1" fmla="*/ 0 h 6858000"/>
              <a:gd name="connsiteX2" fmla="*/ 7104888 w 7104888"/>
              <a:gd name="connsiteY2" fmla="*/ 0 h 6858000"/>
              <a:gd name="connsiteX3" fmla="*/ 7104888 w 7104888"/>
              <a:gd name="connsiteY3" fmla="*/ 6858000 h 6858000"/>
              <a:gd name="connsiteX4" fmla="*/ 0 w 7104888"/>
              <a:gd name="connsiteY4" fmla="*/ 6858000 h 6858000"/>
              <a:gd name="connsiteX5" fmla="*/ 0 w 7104888"/>
              <a:gd name="connsiteY5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0287 w 7115175"/>
              <a:gd name="connsiteY4" fmla="*/ 6858000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10287 w 7115175"/>
              <a:gd name="connsiteY5" fmla="*/ 6858000 h 6858000"/>
              <a:gd name="connsiteX6" fmla="*/ 0 w 7115175"/>
              <a:gd name="connsiteY6" fmla="*/ 5048250 h 6858000"/>
              <a:gd name="connsiteX7" fmla="*/ 10287 w 7115175"/>
              <a:gd name="connsiteY7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0 w 7115175"/>
              <a:gd name="connsiteY0" fmla="*/ 504825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115175" h="6858000">
                <a:moveTo>
                  <a:pt x="0" y="5048250"/>
                </a:moveTo>
                <a:lnTo>
                  <a:pt x="5705475" y="0"/>
                </a:lnTo>
                <a:lnTo>
                  <a:pt x="7115175" y="0"/>
                </a:lnTo>
                <a:lnTo>
                  <a:pt x="7115175" y="6858000"/>
                </a:lnTo>
                <a:lnTo>
                  <a:pt x="1533526" y="6848475"/>
                </a:lnTo>
                <a:lnTo>
                  <a:pt x="0" y="50482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</p:spPr>
        <p:txBody>
          <a:bodyPr rIns="182880" anchor="ctr"/>
          <a:lstStyle>
            <a:lvl1pPr algn="r">
              <a:defRPr/>
            </a:lvl1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9" name="Right Triangle 8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9"/>
          <p:cNvSpPr/>
          <p:nvPr/>
        </p:nvSpPr>
        <p:spPr>
          <a:xfrm>
            <a:off x="0" y="5048250"/>
            <a:ext cx="3571875" cy="1809750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1809750 h 1809750"/>
              <a:gd name="connsiteX1" fmla="*/ 1895475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  <a:gd name="connsiteX0" fmla="*/ 0 w 3571875"/>
              <a:gd name="connsiteY0" fmla="*/ 1809750 h 1809750"/>
              <a:gd name="connsiteX1" fmla="*/ 2038350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71875" h="1809750">
                <a:moveTo>
                  <a:pt x="0" y="1809750"/>
                </a:moveTo>
                <a:lnTo>
                  <a:pt x="2038350" y="0"/>
                </a:lnTo>
                <a:lnTo>
                  <a:pt x="3571875" y="1809750"/>
                </a:lnTo>
                <a:lnTo>
                  <a:pt x="0" y="18097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671197" y="1717501"/>
            <a:ext cx="5486400" cy="867444"/>
          </a:xfrm>
        </p:spPr>
        <p:txBody>
          <a:bodyPr anchor="b"/>
          <a:lstStyle>
            <a:lvl1pPr algn="l">
              <a:defRPr sz="2800" b="0">
                <a:latin typeface="+mj-lt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143479" y="2180529"/>
            <a:ext cx="6096545" cy="740664"/>
          </a:xfrm>
        </p:spPr>
        <p:txBody>
          <a:bodyPr/>
          <a:lstStyle>
            <a:lvl1pPr marL="0" indent="0">
              <a:buNone/>
              <a:defRPr sz="14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>
          <a:xfrm>
            <a:off x="-2382" y="5050633"/>
            <a:ext cx="3574257" cy="1807368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883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050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812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76450 w 3571875"/>
              <a:gd name="connsiteY2" fmla="*/ 22740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245519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38350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2433637 h 2433637"/>
              <a:gd name="connsiteX1" fmla="*/ 257175 w 3571875"/>
              <a:gd name="connsiteY1" fmla="*/ 0 h 2433637"/>
              <a:gd name="connsiteX2" fmla="*/ 2038350 w 3571875"/>
              <a:gd name="connsiteY2" fmla="*/ 628650 h 2433637"/>
              <a:gd name="connsiteX3" fmla="*/ 3571875 w 3571875"/>
              <a:gd name="connsiteY3" fmla="*/ 2433637 h 2433637"/>
              <a:gd name="connsiteX4" fmla="*/ 0 w 3571875"/>
              <a:gd name="connsiteY4" fmla="*/ 2433637 h 2433637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24051 w 3574257"/>
              <a:gd name="connsiteY2" fmla="*/ 3071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40682 w 3574257"/>
              <a:gd name="connsiteY2" fmla="*/ 450057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57351 w 3574257"/>
              <a:gd name="connsiteY2" fmla="*/ 2309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774032 w 3574257"/>
              <a:gd name="connsiteY2" fmla="*/ 161925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69294 w 3574257"/>
              <a:gd name="connsiteY2" fmla="*/ 2143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819275 w 3574257"/>
              <a:gd name="connsiteY2" fmla="*/ 200026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5494 w 3574257"/>
              <a:gd name="connsiteY2" fmla="*/ 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5051292"/>
            <a:ext cx="9146380" cy="1806709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  <a:gd name="connsiteX0" fmla="*/ 0 w 3352800"/>
              <a:gd name="connsiteY0" fmla="*/ 2002631 h 2002631"/>
              <a:gd name="connsiteX1" fmla="*/ 754045 w 3352800"/>
              <a:gd name="connsiteY1" fmla="*/ 146832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26618 h 526618"/>
              <a:gd name="connsiteX1" fmla="*/ 980611 w 3352800"/>
              <a:gd name="connsiteY1" fmla="*/ 9368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6888 h 526888"/>
              <a:gd name="connsiteX1" fmla="*/ 744735 w 3352800"/>
              <a:gd name="connsiteY1" fmla="*/ 0 h 526888"/>
              <a:gd name="connsiteX2" fmla="*/ 3352800 w 3352800"/>
              <a:gd name="connsiteY2" fmla="*/ 270 h 526888"/>
              <a:gd name="connsiteX3" fmla="*/ 3352800 w 3352800"/>
              <a:gd name="connsiteY3" fmla="*/ 526888 h 526888"/>
              <a:gd name="connsiteX4" fmla="*/ 0 w 3352800"/>
              <a:gd name="connsiteY4" fmla="*/ 526888 h 526888"/>
              <a:gd name="connsiteX0" fmla="*/ 0 w 3352800"/>
              <a:gd name="connsiteY0" fmla="*/ 526618 h 526618"/>
              <a:gd name="connsiteX1" fmla="*/ 811948 w 3352800"/>
              <a:gd name="connsiteY1" fmla="*/ 6092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966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241069 w 3352800"/>
              <a:gd name="connsiteY2" fmla="*/ 94144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313 h 527313"/>
              <a:gd name="connsiteX1" fmla="*/ 900984 w 3352800"/>
              <a:gd name="connsiteY1" fmla="*/ 97774 h 527313"/>
              <a:gd name="connsiteX2" fmla="*/ 3352800 w 3352800"/>
              <a:gd name="connsiteY2" fmla="*/ 0 h 527313"/>
              <a:gd name="connsiteX3" fmla="*/ 3352800 w 3352800"/>
              <a:gd name="connsiteY3" fmla="*/ 527313 h 527313"/>
              <a:gd name="connsiteX4" fmla="*/ 0 w 3352800"/>
              <a:gd name="connsiteY4" fmla="*/ 527313 h 527313"/>
              <a:gd name="connsiteX0" fmla="*/ 0 w 3352800"/>
              <a:gd name="connsiteY0" fmla="*/ 527584 h 527584"/>
              <a:gd name="connsiteX1" fmla="*/ 748227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54864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100628"/>
            <a:ext cx="7520940" cy="35798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9140000">
            <a:off x="201168" y="5870448"/>
            <a:ext cx="2176272" cy="2011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07.12.2022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17514" y="6285122"/>
            <a:ext cx="472440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spc="200" baseline="0"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01038" y="6170822"/>
            <a:ext cx="502920" cy="502920"/>
          </a:xfrm>
          <a:prstGeom prst="ellipse">
            <a:avLst/>
          </a:prstGeom>
          <a:ln w="19050">
            <a:solidFill>
              <a:srgbClr val="FFFFFF"/>
            </a:solidFill>
          </a:ln>
        </p:spPr>
        <p:txBody>
          <a:bodyPr vert="horz" lIns="9144" tIns="9144" rIns="9144" bIns="9144" rtlCol="0" anchor="ctr">
            <a:normAutofit/>
          </a:bodyPr>
          <a:lstStyle>
            <a:lvl1pPr algn="ctr">
              <a:defRPr sz="1650">
                <a:solidFill>
                  <a:srgbClr val="FFFFFF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28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800"/>
        </a:spcBef>
        <a:buFont typeface="Arial" pitchFamily="34" charset="0"/>
        <a:buNone/>
        <a:defRPr sz="16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1737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023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6309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8595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3533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5819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792224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365760"/>
            <a:ext cx="8640960" cy="548640"/>
          </a:xfrm>
        </p:spPr>
        <p:txBody>
          <a:bodyPr>
            <a:normAutofit fontScale="90000"/>
          </a:bodyPr>
          <a:lstStyle/>
          <a:p>
            <a:pPr algn="ctr"/>
            <a:r>
              <a:rPr lang="ru-RU" sz="3100" dirty="0" smtClean="0"/>
              <a:t>Году педагога и наставника посвящается</a:t>
            </a:r>
            <a:r>
              <a:rPr lang="ru-RU" dirty="0" smtClean="0"/>
              <a:t>!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ctr"/>
            <a:r>
              <a:rPr lang="ru-RU" sz="3500" dirty="0" smtClean="0"/>
              <a:t>Краевой форум</a:t>
            </a:r>
          </a:p>
          <a:p>
            <a:pPr algn="ctr"/>
            <a:r>
              <a:rPr lang="ru-RU" sz="3200" dirty="0" smtClean="0"/>
              <a:t>«Наставничество как искусство взаимодействия в развитии субъектов образовательных отношений»</a:t>
            </a:r>
          </a:p>
          <a:p>
            <a:pPr algn="ctr"/>
            <a:r>
              <a:rPr lang="ru-RU" sz="3200" dirty="0" smtClean="0"/>
              <a:t>08.12.2022</a:t>
            </a:r>
          </a:p>
          <a:p>
            <a:pPr algn="ctr"/>
            <a:r>
              <a:rPr lang="ru-RU" sz="2400" dirty="0" smtClean="0"/>
              <a:t>Министерство образования и науки Пермского края</a:t>
            </a:r>
          </a:p>
          <a:p>
            <a:pPr algn="ctr"/>
            <a:r>
              <a:rPr lang="ru-RU" sz="2400" dirty="0" smtClean="0"/>
              <a:t>АНО ДПО «Открытый  институт профессионального образования»</a:t>
            </a:r>
          </a:p>
          <a:p>
            <a:pPr algn="ctr"/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292760087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365760"/>
            <a:ext cx="8352928" cy="548640"/>
          </a:xfrm>
        </p:spPr>
        <p:txBody>
          <a:bodyPr/>
          <a:lstStyle/>
          <a:p>
            <a:pPr algn="ctr"/>
            <a:r>
              <a:rPr lang="ru-RU" sz="3200" dirty="0" smtClean="0"/>
              <a:t>Наставничество: успешные практики</a:t>
            </a: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endParaRPr lang="ru-RU" sz="3200" dirty="0" smtClean="0"/>
          </a:p>
          <a:p>
            <a:pPr algn="ctr"/>
            <a:r>
              <a:rPr lang="ru-RU" sz="3200" dirty="0" smtClean="0"/>
              <a:t>Федулова Ольга Георгиевна, </a:t>
            </a:r>
          </a:p>
          <a:p>
            <a:pPr algn="ctr"/>
            <a:r>
              <a:rPr lang="ru-RU" sz="2800" dirty="0" smtClean="0"/>
              <a:t>директор МБОУ «СОШ №2» </a:t>
            </a:r>
            <a:r>
              <a:rPr lang="ru-RU" sz="2800" dirty="0" err="1" smtClean="0"/>
              <a:t>Чернушинского</a:t>
            </a:r>
            <a:r>
              <a:rPr lang="ru-RU" sz="2800" dirty="0" smtClean="0"/>
              <a:t> городского округа, Почетный работник общего образования РФ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83169346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365760"/>
            <a:ext cx="8352928" cy="548640"/>
          </a:xfrm>
        </p:spPr>
        <p:txBody>
          <a:bodyPr/>
          <a:lstStyle/>
          <a:p>
            <a:r>
              <a:rPr lang="ru-RU" sz="3200" dirty="0"/>
              <a:t>Наставничество: успешные практики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endParaRPr lang="ru-RU" sz="3200" dirty="0" smtClean="0"/>
          </a:p>
          <a:p>
            <a:pPr algn="ctr"/>
            <a:r>
              <a:rPr lang="ru-RU" sz="3200" dirty="0" err="1" smtClean="0"/>
              <a:t>Фуреева</a:t>
            </a:r>
            <a:r>
              <a:rPr lang="ru-RU" sz="3200" dirty="0" smtClean="0"/>
              <a:t> Елена Игоревна, </a:t>
            </a:r>
          </a:p>
          <a:p>
            <a:pPr algn="ctr"/>
            <a:r>
              <a:rPr lang="ru-RU" sz="2800" dirty="0" smtClean="0"/>
              <a:t>заместитель директора по научно-методической работе МАОУ «Гимназия №1» Соликамского городского округа, </a:t>
            </a:r>
          </a:p>
          <a:p>
            <a:pPr algn="ctr"/>
            <a:r>
              <a:rPr lang="ru-RU" sz="2800" dirty="0" smtClean="0"/>
              <a:t>«Отличник просвещения РФ»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6045912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Наставничество: успешные практики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endParaRPr lang="ru-RU" sz="3200" dirty="0" smtClean="0"/>
          </a:p>
          <a:p>
            <a:pPr algn="ctr"/>
            <a:r>
              <a:rPr lang="ru-RU" sz="3200" dirty="0" smtClean="0"/>
              <a:t>Батуева </a:t>
            </a:r>
            <a:r>
              <a:rPr lang="ru-RU" sz="3200" dirty="0"/>
              <a:t>Марина Ивановна, </a:t>
            </a:r>
            <a:endParaRPr lang="ru-RU" sz="3200" dirty="0" smtClean="0"/>
          </a:p>
          <a:p>
            <a:pPr algn="ctr"/>
            <a:r>
              <a:rPr lang="ru-RU" sz="2800" dirty="0" smtClean="0"/>
              <a:t>заместитель </a:t>
            </a:r>
            <a:r>
              <a:rPr lang="ru-RU" sz="2800" dirty="0"/>
              <a:t>директора по УВР МАОУ «</a:t>
            </a:r>
            <a:r>
              <a:rPr lang="ru-RU" sz="2800" dirty="0" err="1"/>
              <a:t>Фроловская</a:t>
            </a:r>
            <a:r>
              <a:rPr lang="ru-RU" sz="2800" dirty="0"/>
              <a:t> СОШ «Навигатор» </a:t>
            </a:r>
            <a:endParaRPr lang="ru-RU" sz="2800" dirty="0" smtClean="0"/>
          </a:p>
          <a:p>
            <a:pPr algn="ctr"/>
            <a:r>
              <a:rPr lang="ru-RU" sz="2800" dirty="0" smtClean="0"/>
              <a:t>Пермского </a:t>
            </a:r>
            <a:r>
              <a:rPr lang="ru-RU" sz="2800" dirty="0"/>
              <a:t>муниципального округа.</a:t>
            </a:r>
          </a:p>
          <a:p>
            <a:pPr algn="ctr"/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8425349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365760"/>
            <a:ext cx="8136904" cy="548640"/>
          </a:xfrm>
        </p:spPr>
        <p:txBody>
          <a:bodyPr/>
          <a:lstStyle/>
          <a:p>
            <a:r>
              <a:rPr lang="ru-RU" sz="3200" dirty="0"/>
              <a:t>Наставничество: успешные практики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endParaRPr lang="ru-RU" sz="3200" dirty="0" smtClean="0"/>
          </a:p>
          <a:p>
            <a:pPr algn="ctr"/>
            <a:r>
              <a:rPr lang="ru-RU" sz="3200" dirty="0" err="1" smtClean="0"/>
              <a:t>Лекомцева</a:t>
            </a:r>
            <a:r>
              <a:rPr lang="ru-RU" sz="3200" dirty="0" smtClean="0"/>
              <a:t> </a:t>
            </a:r>
            <a:r>
              <a:rPr lang="ru-RU" sz="3200" dirty="0"/>
              <a:t>Елена Владимировна, </a:t>
            </a:r>
            <a:r>
              <a:rPr lang="ru-RU" sz="2800" dirty="0"/>
              <a:t>заместитель директора по научно-методической работе МБОУ «СОШ №8» </a:t>
            </a:r>
            <a:r>
              <a:rPr lang="ru-RU" sz="2800" dirty="0" err="1"/>
              <a:t>Краснокамского</a:t>
            </a:r>
            <a:r>
              <a:rPr lang="ru-RU" sz="2800" dirty="0"/>
              <a:t> городского округа</a:t>
            </a:r>
            <a:r>
              <a:rPr lang="ru-RU" sz="2800" dirty="0" smtClean="0"/>
              <a:t>.</a:t>
            </a:r>
          </a:p>
          <a:p>
            <a:pPr algn="ctr"/>
            <a:endParaRPr lang="ru-RU" sz="2800" dirty="0"/>
          </a:p>
          <a:p>
            <a:pPr algn="ctr"/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77636979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Наставничество: успешные практики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endParaRPr lang="ru-RU" sz="3200" dirty="0" smtClean="0"/>
          </a:p>
          <a:p>
            <a:pPr algn="ctr"/>
            <a:r>
              <a:rPr lang="ru-RU" sz="3200" dirty="0" err="1" smtClean="0"/>
              <a:t>Чепурин</a:t>
            </a:r>
            <a:r>
              <a:rPr lang="ru-RU" sz="3200" dirty="0" smtClean="0"/>
              <a:t> </a:t>
            </a:r>
            <a:r>
              <a:rPr lang="ru-RU" sz="3200" dirty="0"/>
              <a:t>Анатолий Викторович, </a:t>
            </a:r>
            <a:endParaRPr lang="ru-RU" sz="3200" dirty="0" smtClean="0"/>
          </a:p>
          <a:p>
            <a:pPr algn="ctr"/>
            <a:r>
              <a:rPr lang="ru-RU" sz="3200" dirty="0" smtClean="0"/>
              <a:t>директор </a:t>
            </a:r>
            <a:r>
              <a:rPr lang="ru-RU" sz="3200" dirty="0"/>
              <a:t>МАОУ «Лицей №2» г. </a:t>
            </a:r>
            <a:r>
              <a:rPr lang="ru-RU" sz="3200" dirty="0" smtClean="0"/>
              <a:t>Перми</a:t>
            </a:r>
            <a:endParaRPr lang="ru-RU" sz="3200" dirty="0"/>
          </a:p>
          <a:p>
            <a:pPr algn="ct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2658664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Наставничество: успешные практики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endParaRPr lang="ru-RU" sz="3200" dirty="0" smtClean="0"/>
          </a:p>
          <a:p>
            <a:pPr algn="ctr"/>
            <a:r>
              <a:rPr lang="ru-RU" sz="3200" dirty="0" smtClean="0"/>
              <a:t>Соловьева </a:t>
            </a:r>
            <a:r>
              <a:rPr lang="ru-RU" sz="3200" dirty="0"/>
              <a:t>Наталья Николаевна</a:t>
            </a:r>
            <a:r>
              <a:rPr lang="ru-RU" sz="3200" dirty="0" smtClean="0"/>
              <a:t>,</a:t>
            </a:r>
          </a:p>
          <a:p>
            <a:pPr algn="ctr"/>
            <a:r>
              <a:rPr lang="ru-RU" sz="3200" dirty="0" smtClean="0"/>
              <a:t> </a:t>
            </a:r>
            <a:r>
              <a:rPr lang="ru-RU" sz="2800" dirty="0"/>
              <a:t>директор МБОУ «</a:t>
            </a:r>
            <a:r>
              <a:rPr lang="ru-RU" sz="2800" dirty="0" err="1"/>
              <a:t>Спешковская</a:t>
            </a:r>
            <a:r>
              <a:rPr lang="ru-RU" sz="2800" dirty="0"/>
              <a:t> СОШ» </a:t>
            </a:r>
            <a:r>
              <a:rPr lang="ru-RU" sz="2800" dirty="0" err="1"/>
              <a:t>Очерского</a:t>
            </a:r>
            <a:r>
              <a:rPr lang="ru-RU" sz="2800" dirty="0"/>
              <a:t> городского </a:t>
            </a:r>
            <a:r>
              <a:rPr lang="ru-RU" sz="2800" dirty="0" smtClean="0"/>
              <a:t>округа</a:t>
            </a:r>
            <a:endParaRPr lang="ru-RU" sz="2800" dirty="0"/>
          </a:p>
          <a:p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46300117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Наставничество: успешные практики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1100628"/>
            <a:ext cx="8640960" cy="3579849"/>
          </a:xfrm>
        </p:spPr>
        <p:txBody>
          <a:bodyPr>
            <a:normAutofit lnSpcReduction="10000"/>
          </a:bodyPr>
          <a:lstStyle/>
          <a:p>
            <a:pPr algn="ctr"/>
            <a:r>
              <a:rPr lang="ru-RU" sz="3200" dirty="0" err="1"/>
              <a:t>Норсеева</a:t>
            </a:r>
            <a:r>
              <a:rPr lang="ru-RU" sz="3200" dirty="0"/>
              <a:t> Надежда Анатольевна, </a:t>
            </a:r>
            <a:endParaRPr lang="ru-RU" sz="3200" dirty="0" smtClean="0"/>
          </a:p>
          <a:p>
            <a:pPr algn="ctr"/>
            <a:r>
              <a:rPr lang="ru-RU" sz="2800" dirty="0" smtClean="0"/>
              <a:t>учитель</a:t>
            </a:r>
            <a:r>
              <a:rPr lang="ru-RU" sz="3200" dirty="0" smtClean="0"/>
              <a:t> </a:t>
            </a:r>
            <a:r>
              <a:rPr lang="ru-RU" sz="2800" dirty="0"/>
              <a:t>физической культуры высшей квалификационной </a:t>
            </a:r>
            <a:r>
              <a:rPr lang="ru-RU" sz="2800" dirty="0" smtClean="0"/>
              <a:t>категории, наставник</a:t>
            </a:r>
          </a:p>
          <a:p>
            <a:pPr algn="ctr"/>
            <a:r>
              <a:rPr lang="ru-RU" sz="3200" dirty="0" smtClean="0"/>
              <a:t>Краснов </a:t>
            </a:r>
            <a:r>
              <a:rPr lang="ru-RU" sz="3200" dirty="0"/>
              <a:t>Станислав Валерьевич</a:t>
            </a:r>
            <a:r>
              <a:rPr lang="ru-RU" sz="2800" dirty="0"/>
              <a:t>, </a:t>
            </a:r>
            <a:endParaRPr lang="ru-RU" sz="2800" dirty="0" smtClean="0"/>
          </a:p>
          <a:p>
            <a:pPr algn="ctr"/>
            <a:r>
              <a:rPr lang="ru-RU" sz="2800" dirty="0" smtClean="0"/>
              <a:t>учитель </a:t>
            </a:r>
            <a:r>
              <a:rPr lang="ru-RU" sz="2800" dirty="0"/>
              <a:t>ОБЖ и физической культуры, </a:t>
            </a:r>
            <a:r>
              <a:rPr lang="ru-RU" sz="2800" dirty="0" smtClean="0"/>
              <a:t>наставляемый</a:t>
            </a:r>
          </a:p>
          <a:p>
            <a:pPr algn="ctr"/>
            <a:r>
              <a:rPr lang="ru-RU" sz="2800" dirty="0" smtClean="0"/>
              <a:t>МБОУ </a:t>
            </a:r>
            <a:r>
              <a:rPr lang="ru-RU" sz="2800" dirty="0"/>
              <a:t>«Ильинская СОШ №1» </a:t>
            </a:r>
            <a:endParaRPr lang="ru-RU" sz="2800" dirty="0" smtClean="0"/>
          </a:p>
          <a:p>
            <a:pPr algn="ctr"/>
            <a:r>
              <a:rPr lang="ru-RU" sz="2800" dirty="0" smtClean="0"/>
              <a:t>Ильинского </a:t>
            </a:r>
            <a:r>
              <a:rPr lang="ru-RU" sz="2800" dirty="0"/>
              <a:t>муниципального округа. </a:t>
            </a:r>
          </a:p>
        </p:txBody>
      </p:sp>
    </p:spTree>
    <p:extLst>
      <p:ext uri="{BB962C8B-B14F-4D97-AF65-F5344CB8AC3E}">
        <p14:creationId xmlns:p14="http://schemas.microsoft.com/office/powerpoint/2010/main" val="98333382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1335048"/>
          </a:xfrm>
        </p:spPr>
        <p:txBody>
          <a:bodyPr/>
          <a:lstStyle/>
          <a:p>
            <a:pPr algn="ctr"/>
            <a:r>
              <a:rPr lang="ru-RU" dirty="0" smtClean="0"/>
              <a:t>Закрытие Форума – старт Году Педагога и наставника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2960" y="1988840"/>
            <a:ext cx="7520940" cy="2691637"/>
          </a:xfrm>
        </p:spPr>
        <p:txBody>
          <a:bodyPr>
            <a:normAutofit/>
          </a:bodyPr>
          <a:lstStyle/>
          <a:p>
            <a:pPr algn="ctr"/>
            <a:r>
              <a:rPr lang="ru-RU" sz="3200" dirty="0" smtClean="0"/>
              <a:t>Творческий подарок </a:t>
            </a:r>
          </a:p>
          <a:p>
            <a:pPr algn="ctr"/>
            <a:r>
              <a:rPr lang="ru-RU" sz="2800" dirty="0" smtClean="0"/>
              <a:t> участникам форума от учащихся</a:t>
            </a:r>
          </a:p>
          <a:p>
            <a:pPr algn="ctr"/>
            <a:r>
              <a:rPr lang="ru-RU" sz="2800" dirty="0" smtClean="0"/>
              <a:t> МАОУ «</a:t>
            </a:r>
            <a:r>
              <a:rPr lang="ru-RU" sz="2800" dirty="0" err="1" smtClean="0"/>
              <a:t>Фроловская</a:t>
            </a:r>
            <a:r>
              <a:rPr lang="ru-RU" sz="2800" dirty="0" smtClean="0"/>
              <a:t> СОШ «Навигатор» Пермского муниципального округа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4011013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2960" y="260648"/>
            <a:ext cx="7520940" cy="1656184"/>
          </a:xfrm>
        </p:spPr>
        <p:txBody>
          <a:bodyPr/>
          <a:lstStyle/>
          <a:p>
            <a:pPr algn="ctr"/>
            <a:r>
              <a:rPr lang="ru-RU" dirty="0"/>
              <a:t>«</a:t>
            </a:r>
            <a:r>
              <a:rPr lang="en-US" dirty="0"/>
              <a:t>NETWORKING</a:t>
            </a:r>
            <a:r>
              <a:rPr lang="ru-RU" dirty="0"/>
              <a:t>»: имея нужные связи, можно решить любую задачу</a:t>
            </a:r>
            <a:br>
              <a:rPr lang="ru-RU" dirty="0"/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2960" y="1988840"/>
            <a:ext cx="7520940" cy="2691637"/>
          </a:xfrm>
        </p:spPr>
        <p:txBody>
          <a:bodyPr>
            <a:normAutofit fontScale="92500" lnSpcReduction="10000"/>
          </a:bodyPr>
          <a:lstStyle/>
          <a:p>
            <a:endParaRPr lang="ru-RU" dirty="0" smtClean="0"/>
          </a:p>
          <a:p>
            <a:pPr algn="ctr"/>
            <a:r>
              <a:rPr lang="ru-RU" sz="3600" dirty="0" err="1" smtClean="0"/>
              <a:t>Углицких</a:t>
            </a:r>
            <a:r>
              <a:rPr lang="ru-RU" sz="3600" smtClean="0"/>
              <a:t>  </a:t>
            </a:r>
            <a:r>
              <a:rPr lang="ru-RU" sz="3600" dirty="0"/>
              <a:t>Дмитрий Андреевич, </a:t>
            </a:r>
            <a:br>
              <a:rPr lang="ru-RU" sz="3600" dirty="0"/>
            </a:b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 географии, советник директора по воспитанию и взаимодействию с детскими общественными организациями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20928705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sz="3200" dirty="0" smtClean="0"/>
              <a:t>Приветствие участников Форума</a:t>
            </a: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 smtClean="0"/>
          </a:p>
          <a:p>
            <a:endParaRPr lang="ru-RU" dirty="0"/>
          </a:p>
          <a:p>
            <a:pPr algn="ctr"/>
            <a:r>
              <a:rPr lang="ru-RU" sz="3200" dirty="0" err="1" smtClean="0"/>
              <a:t>Калинчикова</a:t>
            </a:r>
            <a:r>
              <a:rPr lang="ru-RU" sz="3200" dirty="0" smtClean="0"/>
              <a:t> Лариса Николаевна,</a:t>
            </a:r>
          </a:p>
          <a:p>
            <a:pPr algn="ctr"/>
            <a:r>
              <a:rPr lang="ru-RU" sz="2800" dirty="0"/>
              <a:t>н</a:t>
            </a:r>
            <a:r>
              <a:rPr lang="ru-RU" sz="2800" dirty="0" smtClean="0"/>
              <a:t>ачальник управления общего, дополнительного  образования и воспитания Министерства образования и науки Пермского края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589150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404664"/>
            <a:ext cx="8308404" cy="1407056"/>
          </a:xfrm>
        </p:spPr>
        <p:txBody>
          <a:bodyPr/>
          <a:lstStyle/>
          <a:p>
            <a:pPr algn="ctr"/>
            <a:r>
              <a:rPr lang="ru-RU" dirty="0" smtClean="0"/>
              <a:t>Публичная лекция </a:t>
            </a:r>
            <a:br>
              <a:rPr lang="ru-RU" dirty="0" smtClean="0"/>
            </a:br>
            <a:r>
              <a:rPr lang="ru-RU" dirty="0" smtClean="0"/>
              <a:t>с элементами панельной дискуссии «Наставничество как стратегия развития….»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1988840"/>
            <a:ext cx="8712968" cy="3312368"/>
          </a:xfrm>
        </p:spPr>
        <p:txBody>
          <a:bodyPr>
            <a:normAutofit fontScale="92500" lnSpcReduction="10000"/>
          </a:bodyPr>
          <a:lstStyle/>
          <a:p>
            <a:pPr algn="ctr">
              <a:spcBef>
                <a:spcPts val="0"/>
              </a:spcBef>
            </a:pPr>
            <a:r>
              <a:rPr lang="ru-RU" sz="2800" dirty="0" err="1" smtClean="0"/>
              <a:t>Густокашина</a:t>
            </a:r>
            <a:r>
              <a:rPr lang="ru-RU" sz="2800" dirty="0" smtClean="0"/>
              <a:t> Людмила Анатольевна, </a:t>
            </a:r>
          </a:p>
          <a:p>
            <a:pPr algn="ctr">
              <a:spcBef>
                <a:spcPts val="0"/>
              </a:spcBef>
            </a:pPr>
            <a:r>
              <a:rPr lang="ru-RU" sz="2400" dirty="0" smtClean="0"/>
              <a:t>ректор АНО ДПО «ОИПО», </a:t>
            </a:r>
            <a:r>
              <a:rPr lang="ru-RU" sz="2400" dirty="0" err="1" smtClean="0"/>
              <a:t>к.п.н</a:t>
            </a:r>
            <a:r>
              <a:rPr lang="ru-RU" sz="2400" dirty="0" smtClean="0"/>
              <a:t>., Заслуженный учитель РФ</a:t>
            </a:r>
          </a:p>
          <a:p>
            <a:pPr>
              <a:spcBef>
                <a:spcPts val="0"/>
              </a:spcBef>
            </a:pPr>
            <a:r>
              <a:rPr lang="ru-RU" sz="2400" dirty="0" smtClean="0"/>
              <a:t>Эксперты:</a:t>
            </a:r>
          </a:p>
          <a:p>
            <a:pPr>
              <a:spcBef>
                <a:spcPts val="0"/>
              </a:spcBef>
              <a:buFontTx/>
              <a:buChar char="-"/>
            </a:pPr>
            <a:r>
              <a:rPr lang="ru-RU" sz="2400" dirty="0" err="1" smtClean="0"/>
              <a:t>Чернякевич</a:t>
            </a:r>
            <a:r>
              <a:rPr lang="ru-RU" sz="2400" dirty="0" smtClean="0"/>
              <a:t> Елена </a:t>
            </a:r>
            <a:r>
              <a:rPr lang="ru-RU" sz="2400" dirty="0" err="1" smtClean="0"/>
              <a:t>Загидуловна</a:t>
            </a:r>
            <a:r>
              <a:rPr lang="ru-RU" sz="2400" dirty="0" smtClean="0"/>
              <a:t>, </a:t>
            </a:r>
            <a:r>
              <a:rPr lang="ru-RU" sz="2400" b="0" dirty="0" smtClean="0"/>
              <a:t>директор МАОУ «</a:t>
            </a:r>
            <a:r>
              <a:rPr lang="ru-RU" sz="2400" b="0" dirty="0" err="1" smtClean="0"/>
              <a:t>Фроловская</a:t>
            </a:r>
            <a:r>
              <a:rPr lang="ru-RU" sz="2400" b="0" dirty="0" smtClean="0"/>
              <a:t> СОШ «Навигатор» Пермского муниципального округа</a:t>
            </a:r>
          </a:p>
          <a:p>
            <a:pPr>
              <a:spcBef>
                <a:spcPts val="0"/>
              </a:spcBef>
              <a:buFontTx/>
              <a:buChar char="-"/>
            </a:pPr>
            <a:r>
              <a:rPr lang="ru-RU" sz="2400" dirty="0" smtClean="0"/>
              <a:t>Корнилова Елена Николаевна, </a:t>
            </a:r>
            <a:r>
              <a:rPr lang="ru-RU" sz="2400" b="0" dirty="0" smtClean="0"/>
              <a:t>заместитель директора по содержанию и качества образования ВОК </a:t>
            </a:r>
            <a:r>
              <a:rPr lang="ru-RU" sz="2400" b="0" dirty="0" err="1" smtClean="0"/>
              <a:t>Верещагинского</a:t>
            </a:r>
            <a:r>
              <a:rPr lang="ru-RU" sz="2400" b="0" dirty="0" smtClean="0"/>
              <a:t> ГО</a:t>
            </a:r>
          </a:p>
          <a:p>
            <a:pPr>
              <a:spcBef>
                <a:spcPts val="0"/>
              </a:spcBef>
              <a:buFontTx/>
              <a:buChar char="-"/>
            </a:pPr>
            <a:r>
              <a:rPr lang="ru-RU" sz="2400" dirty="0" smtClean="0"/>
              <a:t>Чернышев Николай Иванович, </a:t>
            </a:r>
            <a:r>
              <a:rPr lang="ru-RU" sz="2400" b="0" dirty="0" smtClean="0"/>
              <a:t>ветеран педагогического труда, Почетный работник общего образования РФ, награжден </a:t>
            </a:r>
            <a:r>
              <a:rPr lang="ru-RU" sz="2400" b="0" dirty="0"/>
              <a:t>З</a:t>
            </a:r>
            <a:r>
              <a:rPr lang="ru-RU" sz="2400" b="0" dirty="0" smtClean="0"/>
              <a:t>наком  отличия «За наставничество» </a:t>
            </a:r>
            <a:endParaRPr lang="ru-RU" sz="2400" b="0" dirty="0"/>
          </a:p>
        </p:txBody>
      </p:sp>
    </p:spTree>
    <p:extLst>
      <p:ext uri="{BB962C8B-B14F-4D97-AF65-F5344CB8AC3E}">
        <p14:creationId xmlns:p14="http://schemas.microsoft.com/office/powerpoint/2010/main" val="8953672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332656"/>
            <a:ext cx="8568952" cy="1584176"/>
          </a:xfrm>
        </p:spPr>
        <p:txBody>
          <a:bodyPr/>
          <a:lstStyle/>
          <a:p>
            <a:pPr algn="ctr"/>
            <a:r>
              <a:rPr lang="ru-RU" dirty="0" smtClean="0"/>
              <a:t>Выступление </a:t>
            </a:r>
            <a:br>
              <a:rPr lang="ru-RU" dirty="0" smtClean="0"/>
            </a:br>
            <a:r>
              <a:rPr lang="ru-RU" dirty="0" smtClean="0"/>
              <a:t>«Проблемы наставничества и как их решить»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2960" y="2204864"/>
            <a:ext cx="7520940" cy="2475613"/>
          </a:xfrm>
        </p:spPr>
        <p:txBody>
          <a:bodyPr>
            <a:normAutofit lnSpcReduction="10000"/>
          </a:bodyPr>
          <a:lstStyle/>
          <a:p>
            <a:pPr algn="ctr"/>
            <a:r>
              <a:rPr lang="ru-RU" sz="3200" dirty="0" smtClean="0"/>
              <a:t>Ушаков Константин Михайлович,</a:t>
            </a:r>
          </a:p>
          <a:p>
            <a:pPr algn="ctr"/>
            <a:r>
              <a:rPr lang="ru-RU" sz="3000" dirty="0"/>
              <a:t>д</a:t>
            </a:r>
            <a:r>
              <a:rPr lang="ru-RU" sz="3000" dirty="0" smtClean="0"/>
              <a:t>октор педагогических наук, профессор Высшей школы экономики, главный редактор журнала «Директор школы,</a:t>
            </a:r>
          </a:p>
          <a:p>
            <a:pPr algn="ctr"/>
            <a:r>
              <a:rPr lang="ru-RU" sz="3000" dirty="0" smtClean="0"/>
              <a:t> г. Москва</a:t>
            </a:r>
            <a:endParaRPr lang="ru-RU" sz="3000" dirty="0"/>
          </a:p>
        </p:txBody>
      </p:sp>
    </p:spTree>
    <p:extLst>
      <p:ext uri="{BB962C8B-B14F-4D97-AF65-F5344CB8AC3E}">
        <p14:creationId xmlns:p14="http://schemas.microsoft.com/office/powerpoint/2010/main" val="6573175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1191032"/>
          </a:xfrm>
        </p:spPr>
        <p:txBody>
          <a:bodyPr/>
          <a:lstStyle/>
          <a:p>
            <a:pPr algn="ctr"/>
            <a:r>
              <a:rPr lang="ru-RU" sz="3200" dirty="0" smtClean="0"/>
              <a:t>Всероссийский съезд сельских учителей: идеи и смыслы</a:t>
            </a: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2960" y="2276872"/>
            <a:ext cx="7520940" cy="2403605"/>
          </a:xfrm>
        </p:spPr>
        <p:txBody>
          <a:bodyPr>
            <a:normAutofit/>
          </a:bodyPr>
          <a:lstStyle/>
          <a:p>
            <a:pPr algn="ctr"/>
            <a:r>
              <a:rPr lang="ru-RU" sz="3200" dirty="0" smtClean="0"/>
              <a:t>Шахова Ирина Дмитриевна,</a:t>
            </a:r>
          </a:p>
          <a:p>
            <a:pPr algn="ctr"/>
            <a:r>
              <a:rPr lang="ru-RU" sz="2800" dirty="0"/>
              <a:t>д</a:t>
            </a:r>
            <a:r>
              <a:rPr lang="ru-RU" sz="2800" dirty="0" smtClean="0"/>
              <a:t>иректор МБОУ «Комсомольская СОШ» Кунгурского муниципального округа, делегат съезда от Пермского края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93051115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1047016"/>
          </a:xfrm>
        </p:spPr>
        <p:txBody>
          <a:bodyPr/>
          <a:lstStyle/>
          <a:p>
            <a:pPr algn="ctr"/>
            <a:r>
              <a:rPr lang="ru-RU" dirty="0" smtClean="0"/>
              <a:t>Новые смыслы наставничества: результаты внедрения в Пермском крае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2960" y="1916832"/>
            <a:ext cx="7520940" cy="2763645"/>
          </a:xfrm>
        </p:spPr>
        <p:txBody>
          <a:bodyPr>
            <a:normAutofit/>
          </a:bodyPr>
          <a:lstStyle/>
          <a:p>
            <a:pPr algn="ctr"/>
            <a:r>
              <a:rPr lang="ru-RU" sz="3200" dirty="0" err="1" smtClean="0"/>
              <a:t>Дремина</a:t>
            </a:r>
            <a:r>
              <a:rPr lang="ru-RU" sz="3200" dirty="0" smtClean="0"/>
              <a:t> Инга Анатольевна,</a:t>
            </a:r>
          </a:p>
          <a:p>
            <a:pPr algn="ctr"/>
            <a:r>
              <a:rPr lang="ru-RU" sz="2800" dirty="0"/>
              <a:t>с</a:t>
            </a:r>
            <a:r>
              <a:rPr lang="ru-RU" sz="2800" dirty="0" smtClean="0"/>
              <a:t>тарший научный сотрудник отдела воспитания и социализации ГАУ ДПО Институт развития образования Пермского края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9326083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1263040"/>
          </a:xfrm>
        </p:spPr>
        <p:txBody>
          <a:bodyPr/>
          <a:lstStyle/>
          <a:p>
            <a:pPr algn="ctr"/>
            <a:r>
              <a:rPr lang="ru-RU" dirty="0" smtClean="0"/>
              <a:t>Взаимодействие «Ученик-ученик» в системе наставничества школы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2960" y="2204864"/>
            <a:ext cx="7520940" cy="2475613"/>
          </a:xfrm>
        </p:spPr>
        <p:txBody>
          <a:bodyPr>
            <a:normAutofit/>
          </a:bodyPr>
          <a:lstStyle/>
          <a:p>
            <a:pPr algn="ctr"/>
            <a:r>
              <a:rPr lang="ru-RU" sz="3200" dirty="0" smtClean="0"/>
              <a:t>Учащиеся  </a:t>
            </a:r>
          </a:p>
          <a:p>
            <a:pPr algn="ctr"/>
            <a:r>
              <a:rPr lang="ru-RU" sz="2800" dirty="0" smtClean="0"/>
              <a:t>МАОУ «</a:t>
            </a:r>
            <a:r>
              <a:rPr lang="ru-RU" sz="2800" dirty="0" err="1" smtClean="0"/>
              <a:t>Фроловская</a:t>
            </a:r>
            <a:r>
              <a:rPr lang="ru-RU" sz="2800" dirty="0" smtClean="0"/>
              <a:t> СОШ «Навигатор» Пермского муниципального округа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2541373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764704"/>
            <a:ext cx="8352928" cy="1152128"/>
          </a:xfrm>
        </p:spPr>
        <p:txBody>
          <a:bodyPr/>
          <a:lstStyle/>
          <a:p>
            <a:r>
              <a:rPr lang="ru-RU" sz="3200" b="1" dirty="0" smtClean="0"/>
              <a:t>ФОРСАЙТ- СЕССИЯ</a:t>
            </a:r>
            <a:r>
              <a:rPr lang="ru-RU" sz="3200" b="1" dirty="0"/>
              <a:t>:…. оцени и внедряй!</a:t>
            </a:r>
            <a:r>
              <a:rPr lang="ru-RU" sz="3200" dirty="0"/>
              <a:t/>
            </a:r>
            <a:br>
              <a:rPr lang="ru-RU" sz="3200" dirty="0"/>
            </a:b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2960" y="2708920"/>
            <a:ext cx="7520940" cy="1971557"/>
          </a:xfrm>
        </p:spPr>
        <p:txBody>
          <a:bodyPr>
            <a:normAutofit fontScale="92500" lnSpcReduction="20000"/>
          </a:bodyPr>
          <a:lstStyle/>
          <a:p>
            <a:pPr algn="r"/>
            <a:r>
              <a:rPr lang="ru-RU" sz="2800" dirty="0" smtClean="0"/>
              <a:t>«…Иногда наш огонь гаснет, но другой человек  снова раздувает его. Каждый из нас в глубочайшем долгу перед теми, кто не дал этому огню погаснуть»</a:t>
            </a:r>
          </a:p>
          <a:p>
            <a:pPr algn="r"/>
            <a:r>
              <a:rPr lang="ru-RU" sz="2800" dirty="0" smtClean="0"/>
              <a:t>Альберт </a:t>
            </a:r>
            <a:r>
              <a:rPr lang="ru-RU" sz="2800" dirty="0" err="1" smtClean="0"/>
              <a:t>Швейцер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40622252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Углы">
  <a:themeElements>
    <a:clrScheme name="Углы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F96A1B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Углы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微软雅黑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ＭＳ Ｐゴシック"/>
        <a:font script="Hang" typeface="맑은 고딕"/>
        <a:font script="Hans" typeface="隶书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Углы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20400000"/>
            </a:lightRig>
          </a:scene3d>
          <a:sp3d contourW="6350">
            <a:bevelT w="41275" h="19050" prst="angle"/>
            <a:contourClr>
              <a:schemeClr val="phClr">
                <a:shade val="25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0000"/>
                <a:shade val="85000"/>
              </a:schemeClr>
              <a:schemeClr val="phClr">
                <a:tint val="95000"/>
                <a:shade val="99000"/>
              </a:schemeClr>
            </a:duotone>
          </a:blip>
          <a:tile tx="0" ty="0" sx="100000" sy="100000" flip="none" algn="tl"/>
        </a:blipFill>
        <a:blipFill rotWithShape="1">
          <a:blip xmlns:r="http://schemas.openxmlformats.org/officeDocument/2006/relationships" r:embed="rId2">
            <a:duotone>
              <a:schemeClr val="phClr">
                <a:tint val="93000"/>
                <a:shade val="85000"/>
              </a:schemeClr>
              <a:schemeClr val="phClr">
                <a:tint val="96000"/>
                <a:shade val="99000"/>
              </a:schemeClr>
            </a:duotone>
          </a:blip>
          <a:tile tx="0" ty="0" sx="90000" sy="9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Angles</Template>
  <TotalTime>109</TotalTime>
  <Words>473</Words>
  <Application>Microsoft Office PowerPoint</Application>
  <PresentationFormat>Экран (4:3)</PresentationFormat>
  <Paragraphs>73</Paragraphs>
  <Slides>17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18" baseType="lpstr">
      <vt:lpstr>Углы</vt:lpstr>
      <vt:lpstr>Году педагога и наставника посвящается!</vt:lpstr>
      <vt:lpstr>«NETWORKING»: имея нужные связи, можно решить любую задачу </vt:lpstr>
      <vt:lpstr>Приветствие участников Форума</vt:lpstr>
      <vt:lpstr>Публичная лекция  с элементами панельной дискуссии «Наставничество как стратегия развития….»</vt:lpstr>
      <vt:lpstr>Выступление  «Проблемы наставничества и как их решить»</vt:lpstr>
      <vt:lpstr>Всероссийский съезд сельских учителей: идеи и смыслы</vt:lpstr>
      <vt:lpstr>Новые смыслы наставничества: результаты внедрения в Пермском крае</vt:lpstr>
      <vt:lpstr>Взаимодействие «Ученик-ученик» в системе наставничества школы</vt:lpstr>
      <vt:lpstr>ФОРСАЙТ- СЕССИЯ:…. оцени и внедряй! </vt:lpstr>
      <vt:lpstr>Наставничество: успешные практики</vt:lpstr>
      <vt:lpstr>Наставничество: успешные практики</vt:lpstr>
      <vt:lpstr>Наставничество: успешные практики</vt:lpstr>
      <vt:lpstr>Наставничество: успешные практики</vt:lpstr>
      <vt:lpstr>Наставничество: успешные практики</vt:lpstr>
      <vt:lpstr>Наставничество: успешные практики</vt:lpstr>
      <vt:lpstr>Наставничество: успешные практики</vt:lpstr>
      <vt:lpstr>Закрытие Форума – старт Году Педагога и наставника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Году педагога и наставника посвящается!</dc:title>
  <cp:lastModifiedBy>Виноградов</cp:lastModifiedBy>
  <cp:revision>11</cp:revision>
  <dcterms:modified xsi:type="dcterms:W3CDTF">2022-12-07T15:49:06Z</dcterms:modified>
</cp:coreProperties>
</file>

<file path=docProps/thumbnail.jpeg>
</file>